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0"/>
  </p:notesMasterIdLst>
  <p:sldIdLst>
    <p:sldId id="256" r:id="rId2"/>
    <p:sldId id="284" r:id="rId3"/>
    <p:sldId id="289" r:id="rId4"/>
    <p:sldId id="285" r:id="rId5"/>
    <p:sldId id="275" r:id="rId6"/>
    <p:sldId id="290" r:id="rId7"/>
    <p:sldId id="258" r:id="rId8"/>
    <p:sldId id="277" r:id="rId9"/>
    <p:sldId id="272" r:id="rId10"/>
    <p:sldId id="265" r:id="rId11"/>
    <p:sldId id="280" r:id="rId12"/>
    <p:sldId id="281" r:id="rId13"/>
    <p:sldId id="287" r:id="rId14"/>
    <p:sldId id="266" r:id="rId15"/>
    <p:sldId id="268" r:id="rId16"/>
    <p:sldId id="274" r:id="rId17"/>
    <p:sldId id="288" r:id="rId18"/>
    <p:sldId id="28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E55"/>
    <a:srgbClr val="053D44"/>
    <a:srgbClr val="1068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517"/>
    <p:restoredTop sz="92857"/>
  </p:normalViewPr>
  <p:slideViewPr>
    <p:cSldViewPr snapToGrid="0" snapToObjects="1">
      <p:cViewPr varScale="1">
        <p:scale>
          <a:sx n="156" d="100"/>
          <a:sy n="156" d="100"/>
        </p:scale>
        <p:origin x="12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395B2E-1538-4040-904B-740E6D6B64AE}" type="datetimeFigureOut">
              <a:rPr lang="en-US" smtClean="0"/>
              <a:t>12/14/16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5242D-7584-FD42-946B-546344BF9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0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5242D-7584-FD42-946B-546344BF9D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23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4EEAD8-BD8B-714D-94E0-54B9B29D3ED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35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aims to capture and integrate information about the human and natural aspects of water resources within the state of Utah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iUTAH has faced and addressed data sharing and publication challenges across biophysical and social sciences.</a:t>
            </a:r>
            <a:r>
              <a:rPr lang="en-US" dirty="0" smtClean="0">
                <a:effectLst/>
              </a:rPr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D9ECB-6368-3443-A8D0-4D4DAC2ECCE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91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Focusing in on one generalized</a:t>
            </a:r>
            <a:r>
              <a:rPr lang="en-US" baseline="0" dirty="0" smtClean="0"/>
              <a:t> workflow for doing science: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 tools we have available to use to do this can still be difficult to string together, and it isn’t clear how to get from point A to point B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There’s collaboration that happens along the way, and the tools that we have available to us now don’t foster that collaboration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35098-B24D-5444-BD04-EF6E5EC303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07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35098-B24D-5444-BD04-EF6E5EC303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11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5242D-7584-FD42-946B-546344BF9D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069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 </a:t>
            </a:r>
            <a:r>
              <a:rPr lang="en-US" dirty="0" err="1" smtClean="0"/>
              <a:t>iutah</a:t>
            </a:r>
            <a:r>
              <a:rPr lang="en-US" baseline="0" dirty="0" smtClean="0"/>
              <a:t> datasets are generic, but some are specific, and apps can use specific resource types.</a:t>
            </a:r>
          </a:p>
          <a:p>
            <a:r>
              <a:rPr lang="en-US" baseline="0" dirty="0" err="1" smtClean="0"/>
              <a:t>Refernce</a:t>
            </a:r>
            <a:r>
              <a:rPr lang="en-US" baseline="0" dirty="0" smtClean="0"/>
              <a:t> Jon’s modeling 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5242D-7584-FD42-946B-546344BF9D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79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5242D-7584-FD42-946B-546344BF9D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85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5242D-7584-FD42-946B-546344BF9D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65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Swap out with </a:t>
            </a:r>
            <a:r>
              <a:rPr lang="en-US" dirty="0" err="1" smtClean="0"/>
              <a:t>iUTAH</a:t>
            </a:r>
            <a:r>
              <a:rPr lang="en-US" dirty="0" smtClean="0"/>
              <a:t> Group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 </a:t>
            </a:r>
            <a:r>
              <a:rPr lang="en-US" baseline="0" dirty="0" err="1" smtClean="0"/>
              <a:t>iUTAH</a:t>
            </a:r>
            <a:r>
              <a:rPr lang="en-US" baseline="0" dirty="0" smtClean="0"/>
              <a:t> datasets are shared with the </a:t>
            </a:r>
            <a:r>
              <a:rPr lang="en-US" baseline="0" dirty="0" err="1" smtClean="0"/>
              <a:t>iUTAH</a:t>
            </a:r>
            <a:r>
              <a:rPr lang="en-US" baseline="0" dirty="0" smtClean="0"/>
              <a:t> Group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 </a:t>
            </a:r>
            <a:r>
              <a:rPr lang="en-US" baseline="0" dirty="0" err="1" smtClean="0"/>
              <a:t>iUTAH</a:t>
            </a:r>
            <a:r>
              <a:rPr lang="en-US" baseline="0" dirty="0" smtClean="0"/>
              <a:t> investigators are members of the group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Smaller groups can form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5242D-7584-FD42-946B-546344BF9D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2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4A6FF-7689-C648-819B-E1C86E23EC79}" type="datetimeFigureOut">
              <a:rPr lang="en-US" smtClean="0"/>
              <a:t>12/14/16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AF6FD-B51C-414F-88E6-4B9068D31D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4A6FF-7689-C648-819B-E1C86E23EC79}" type="datetimeFigureOut">
              <a:rPr lang="en-US" smtClean="0"/>
              <a:t>12/14/16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AF6FD-B51C-414F-88E6-4B9068D31D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4A6FF-7689-C648-819B-E1C86E23EC79}" type="datetimeFigureOut">
              <a:rPr lang="en-US" smtClean="0"/>
              <a:t>12/14/16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AF6FD-B51C-414F-88E6-4B9068D31D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4A6FF-7689-C648-819B-E1C86E23EC79}" type="datetimeFigureOut">
              <a:rPr lang="en-US" smtClean="0"/>
              <a:t>12/14/16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AF6FD-B51C-414F-88E6-4B9068D31D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4A6FF-7689-C648-819B-E1C86E23EC79}" type="datetimeFigureOut">
              <a:rPr lang="en-US" smtClean="0"/>
              <a:t>12/14/16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AF6FD-B51C-414F-88E6-4B9068D31D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4A6FF-7689-C648-819B-E1C86E23EC79}" type="datetimeFigureOut">
              <a:rPr lang="en-US" smtClean="0"/>
              <a:t>12/14/16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AF6FD-B51C-414F-88E6-4B9068D31D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4A6FF-7689-C648-819B-E1C86E23EC79}" type="datetimeFigureOut">
              <a:rPr lang="en-US" smtClean="0"/>
              <a:t>12/14/16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AF6FD-B51C-414F-88E6-4B9068D31D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4A6FF-7689-C648-819B-E1C86E23EC79}" type="datetimeFigureOut">
              <a:rPr lang="en-US" smtClean="0"/>
              <a:t>12/14/16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AF6FD-B51C-414F-88E6-4B9068D31D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4A6FF-7689-C648-819B-E1C86E23EC79}" type="datetimeFigureOut">
              <a:rPr lang="en-US" smtClean="0"/>
              <a:t>12/14/16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AF6FD-B51C-414F-88E6-4B9068D31D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4A6FF-7689-C648-819B-E1C86E23EC79}" type="datetimeFigureOut">
              <a:rPr lang="en-US" smtClean="0"/>
              <a:t>12/14/16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AF6FD-B51C-414F-88E6-4B9068D31D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4A6FF-7689-C648-819B-E1C86E23EC79}" type="datetimeFigureOut">
              <a:rPr lang="en-US" smtClean="0"/>
              <a:t>12/14/16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AF6FD-B51C-414F-88E6-4B9068D31D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D4A6FF-7689-C648-819B-E1C86E23EC79}" type="datetimeFigureOut">
              <a:rPr lang="en-US" smtClean="0"/>
              <a:t>12/14/16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1AF6FD-B51C-414F-88E6-4B9068D31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55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tiff"/><Relationship Id="rId5" Type="http://schemas.openxmlformats.org/officeDocument/2006/relationships/image" Target="../media/image3.png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tiff"/><Relationship Id="rId12" Type="http://schemas.openxmlformats.org/officeDocument/2006/relationships/image" Target="../media/image43.tiff"/><Relationship Id="rId13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0.jpg"/><Relationship Id="rId5" Type="http://schemas.openxmlformats.org/officeDocument/2006/relationships/image" Target="../media/image39.png"/><Relationship Id="rId6" Type="http://schemas.openxmlformats.org/officeDocument/2006/relationships/image" Target="../media/image20.png"/><Relationship Id="rId7" Type="http://schemas.openxmlformats.org/officeDocument/2006/relationships/image" Target="../media/image17.png"/><Relationship Id="rId8" Type="http://schemas.openxmlformats.org/officeDocument/2006/relationships/image" Target="../media/image40.png"/><Relationship Id="rId9" Type="http://schemas.openxmlformats.org/officeDocument/2006/relationships/image" Target="../media/image15.png"/><Relationship Id="rId10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4.tiff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42.tiff"/><Relationship Id="rId7" Type="http://schemas.openxmlformats.org/officeDocument/2006/relationships/image" Target="../media/image51.jpeg"/><Relationship Id="rId8" Type="http://schemas.openxmlformats.org/officeDocument/2006/relationships/image" Target="../media/image5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tiff"/><Relationship Id="rId5" Type="http://schemas.openxmlformats.org/officeDocument/2006/relationships/hyperlink" Target="http://dx.doi.org/10.1007/s10661-015-4594-3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jpe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tiff"/><Relationship Id="rId5" Type="http://schemas.openxmlformats.org/officeDocument/2006/relationships/image" Target="../media/image26.png"/><Relationship Id="rId6" Type="http://schemas.openxmlformats.org/officeDocument/2006/relationships/image" Target="../media/image27.tiff"/><Relationship Id="rId7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jp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60976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202350"/>
            <a:ext cx="12192000" cy="140742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1510749"/>
            <a:ext cx="12192000" cy="1918252"/>
          </a:xfrm>
          <a:prstGeom prst="rect">
            <a:avLst/>
          </a:prstGeom>
          <a:solidFill>
            <a:srgbClr val="043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985" y="381000"/>
            <a:ext cx="10519507" cy="3048000"/>
          </a:xfrm>
        </p:spPr>
        <p:txBody>
          <a:bodyPr>
            <a:normAutofit/>
          </a:bodyPr>
          <a:lstStyle/>
          <a:p>
            <a:r>
              <a:rPr lang="en-US" sz="5400" b="1" dirty="0" err="1" smtClean="0">
                <a:solidFill>
                  <a:schemeClr val="bg1"/>
                </a:solidFill>
              </a:rPr>
              <a:t>HydroShare</a:t>
            </a:r>
            <a:r>
              <a:rPr lang="en-US" sz="5400" b="1" dirty="0" smtClean="0">
                <a:solidFill>
                  <a:schemeClr val="bg1"/>
                </a:solidFill>
              </a:rPr>
              <a:t> for </a:t>
            </a:r>
            <a:r>
              <a:rPr lang="en-US" sz="5400" b="1" dirty="0" err="1" smtClean="0">
                <a:solidFill>
                  <a:schemeClr val="bg1"/>
                </a:solidFill>
              </a:rPr>
              <a:t>iUTAH</a:t>
            </a:r>
            <a:r>
              <a:rPr lang="en-US" sz="5400" b="1" dirty="0" smtClean="0">
                <a:solidFill>
                  <a:schemeClr val="bg1"/>
                </a:solidFill>
              </a:rPr>
              <a:t>:</a:t>
            </a:r>
            <a:br>
              <a:rPr lang="en-US" sz="5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Collaborative Publication, Interoperability, and Reuse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of Hydrologic Data and Models for a Large, 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Interdisciplinary Water Research Project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02740" y="4202350"/>
            <a:ext cx="7527635" cy="1407420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Jeffery S. Horsburgh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Amber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Spackman Jones </a:t>
            </a:r>
          </a:p>
          <a:p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</a:rPr>
              <a:t>iUTAH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CI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and 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</a:rPr>
              <a:t>HydroShare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 Teams</a:t>
            </a: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84" y="5712024"/>
            <a:ext cx="2359188" cy="10115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207" y="5787747"/>
            <a:ext cx="4437888" cy="9022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8808" y="5712024"/>
            <a:ext cx="3163334" cy="105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61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371" y="2695334"/>
            <a:ext cx="6924587" cy="832533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4439"/>
            <a:ext cx="10515600" cy="1471536"/>
          </a:xfrm>
        </p:spPr>
        <p:txBody>
          <a:bodyPr/>
          <a:lstStyle/>
          <a:p>
            <a:r>
              <a:rPr lang="en-US" b="1" dirty="0" smtClean="0"/>
              <a:t>Resource Types in </a:t>
            </a:r>
            <a:r>
              <a:rPr lang="en-US" b="1" dirty="0" err="1" smtClean="0"/>
              <a:t>HydroShare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7421" y="1118004"/>
            <a:ext cx="3842414" cy="5610456"/>
          </a:xfrm>
        </p:spPr>
        <p:txBody>
          <a:bodyPr>
            <a:noAutofit/>
          </a:bodyPr>
          <a:lstStyle/>
          <a:p>
            <a:r>
              <a:rPr lang="en-US" sz="2400" dirty="0" smtClean="0"/>
              <a:t>Generic</a:t>
            </a:r>
          </a:p>
          <a:p>
            <a:r>
              <a:rPr lang="en-US" sz="2400" dirty="0" smtClean="0"/>
              <a:t>Multidimensional (</a:t>
            </a:r>
            <a:r>
              <a:rPr lang="en-US" sz="2400" dirty="0" err="1" smtClean="0"/>
              <a:t>NetCDF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Collections</a:t>
            </a:r>
          </a:p>
          <a:p>
            <a:r>
              <a:rPr lang="en-US" sz="2400" dirty="0" smtClean="0"/>
              <a:t>Geographic</a:t>
            </a:r>
          </a:p>
          <a:p>
            <a:pPr lvl="1"/>
            <a:r>
              <a:rPr lang="en-US" sz="1800" dirty="0" smtClean="0"/>
              <a:t>Raster</a:t>
            </a:r>
          </a:p>
          <a:p>
            <a:pPr lvl="1"/>
            <a:r>
              <a:rPr lang="en-US" sz="1800" dirty="0" smtClean="0"/>
              <a:t>Feature (ESRI Shapefiles)</a:t>
            </a:r>
          </a:p>
          <a:p>
            <a:r>
              <a:rPr lang="en-US" sz="2400" dirty="0" smtClean="0"/>
              <a:t>Time Series</a:t>
            </a:r>
          </a:p>
          <a:p>
            <a:pPr lvl="1"/>
            <a:r>
              <a:rPr lang="en-US" sz="1800" dirty="0" smtClean="0"/>
              <a:t>Time Series</a:t>
            </a:r>
          </a:p>
          <a:p>
            <a:pPr lvl="1"/>
            <a:r>
              <a:rPr lang="en-US" sz="1800" dirty="0" smtClean="0"/>
              <a:t>Referenced Time Series</a:t>
            </a:r>
          </a:p>
          <a:p>
            <a:r>
              <a:rPr lang="en-US" sz="2400" dirty="0" smtClean="0"/>
              <a:t>Modeling</a:t>
            </a:r>
          </a:p>
          <a:p>
            <a:pPr lvl="1"/>
            <a:r>
              <a:rPr lang="en-US" sz="1800" dirty="0" smtClean="0"/>
              <a:t>Model Program</a:t>
            </a:r>
          </a:p>
          <a:p>
            <a:pPr lvl="1"/>
            <a:r>
              <a:rPr lang="en-US" sz="1800" dirty="0" smtClean="0"/>
              <a:t>Model Instance</a:t>
            </a:r>
          </a:p>
          <a:p>
            <a:pPr lvl="1"/>
            <a:r>
              <a:rPr lang="en-US" sz="1800" dirty="0" smtClean="0"/>
              <a:t>SWAT Model Instance</a:t>
            </a:r>
          </a:p>
          <a:p>
            <a:pPr lvl="1"/>
            <a:r>
              <a:rPr lang="en-US" sz="1800" dirty="0" smtClean="0"/>
              <a:t>MODFLOW Model Instance</a:t>
            </a:r>
          </a:p>
          <a:p>
            <a:pPr lvl="1"/>
            <a:r>
              <a:rPr lang="en-US" sz="1800" dirty="0" smtClean="0"/>
              <a:t>Script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64642" y="1241441"/>
            <a:ext cx="52101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Specific Resource types have: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A specific metadata description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An expected file format and structure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792686" y="4045365"/>
            <a:ext cx="530679" cy="3878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717250" y="4871452"/>
            <a:ext cx="1267671" cy="2475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27541" y="4548286"/>
            <a:ext cx="197631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Is automatically</a:t>
            </a:r>
          </a:p>
          <a:p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 smtClean="0">
                <a:solidFill>
                  <a:srgbClr val="FF0000"/>
                </a:solidFill>
              </a:rPr>
              <a:t>ecognized by apps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46836" y="3722200"/>
            <a:ext cx="169071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 geographic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Raster Resource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1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50226" cy="1325563"/>
          </a:xfrm>
        </p:spPr>
        <p:txBody>
          <a:bodyPr/>
          <a:lstStyle/>
          <a:p>
            <a:r>
              <a:rPr lang="en-US" b="1" dirty="0" smtClean="0"/>
              <a:t>Resource Sharing in </a:t>
            </a:r>
            <a:r>
              <a:rPr lang="en-US" b="1" dirty="0" err="1" smtClean="0"/>
              <a:t>HydroShare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4748321" cy="48841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Users control who has access</a:t>
            </a:r>
          </a:p>
          <a:p>
            <a:r>
              <a:rPr lang="en-US" dirty="0" smtClean="0"/>
              <a:t>5 Options:</a:t>
            </a:r>
          </a:p>
          <a:p>
            <a:pPr lvl="1"/>
            <a:r>
              <a:rPr lang="en-US" b="1" u="sng" dirty="0" smtClean="0"/>
              <a:t>Private</a:t>
            </a:r>
            <a:r>
              <a:rPr lang="en-US" b="1" dirty="0" smtClean="0"/>
              <a:t> </a:t>
            </a:r>
            <a:r>
              <a:rPr lang="en-US" dirty="0" smtClean="0"/>
              <a:t>– Only individual users or groups you have given access can view metadata or access content</a:t>
            </a:r>
            <a:endParaRPr lang="en-US" dirty="0"/>
          </a:p>
          <a:p>
            <a:pPr lvl="1"/>
            <a:r>
              <a:rPr lang="en-US" b="1" u="sng" dirty="0" smtClean="0"/>
              <a:t>Discoverable</a:t>
            </a:r>
            <a:r>
              <a:rPr lang="en-US" dirty="0" smtClean="0"/>
              <a:t> – Anyone can view the metadata, but only users with permission can access content</a:t>
            </a:r>
            <a:endParaRPr lang="en-US" dirty="0"/>
          </a:p>
          <a:p>
            <a:pPr lvl="1"/>
            <a:r>
              <a:rPr lang="en-US" b="1" u="sng" dirty="0" smtClean="0"/>
              <a:t>Public</a:t>
            </a:r>
            <a:r>
              <a:rPr lang="en-US" dirty="0" smtClean="0"/>
              <a:t> – Anyone can view the metadata and access content</a:t>
            </a:r>
          </a:p>
          <a:p>
            <a:pPr lvl="1"/>
            <a:r>
              <a:rPr lang="en-US" b="1" u="sng" dirty="0" smtClean="0"/>
              <a:t>Published</a:t>
            </a:r>
            <a:r>
              <a:rPr lang="en-US" dirty="0" smtClean="0"/>
              <a:t> – Same as public, but the resource is made immutable and a DOI is assigned</a:t>
            </a:r>
          </a:p>
          <a:p>
            <a:pPr lvl="1"/>
            <a:r>
              <a:rPr lang="en-US" b="1" u="sng" dirty="0" smtClean="0"/>
              <a:t>Shareable</a:t>
            </a:r>
            <a:r>
              <a:rPr lang="en-US" dirty="0" smtClean="0"/>
              <a:t> – Other users can grant access at their same level of access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5425" y="334518"/>
            <a:ext cx="5341742" cy="240593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768" y="2078313"/>
            <a:ext cx="3237176" cy="4328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Oval 4"/>
          <p:cNvSpPr/>
          <p:nvPr/>
        </p:nvSpPr>
        <p:spPr>
          <a:xfrm>
            <a:off x="8431696" y="5015027"/>
            <a:ext cx="1851660" cy="7239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378810" y="4794365"/>
            <a:ext cx="1052886" cy="5826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965343" y="3647055"/>
            <a:ext cx="1699425" cy="9647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586522" y="3991982"/>
            <a:ext cx="2014926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Share with individuals or groups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6473" y="6186584"/>
            <a:ext cx="7846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This fit </a:t>
            </a:r>
            <a:r>
              <a:rPr lang="en-US" sz="2800" dirty="0" err="1" smtClean="0">
                <a:solidFill>
                  <a:srgbClr val="FF0000"/>
                </a:solidFill>
              </a:rPr>
              <a:t>iUTAH’s</a:t>
            </a:r>
            <a:r>
              <a:rPr lang="en-US" sz="2800" dirty="0" smtClean="0">
                <a:solidFill>
                  <a:srgbClr val="FF0000"/>
                </a:solidFill>
              </a:rPr>
              <a:t> investigator workflows much better</a:t>
            </a:r>
            <a:r>
              <a:rPr lang="is-IS" sz="2800" dirty="0" smtClean="0">
                <a:solidFill>
                  <a:srgbClr val="FF0000"/>
                </a:solidFill>
              </a:rPr>
              <a:t>…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65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3292" y="4968021"/>
            <a:ext cx="2990128" cy="1440427"/>
          </a:xfrm>
          <a:prstGeom prst="rect">
            <a:avLst/>
          </a:prstGeom>
          <a:ln>
            <a:solidFill>
              <a:schemeClr val="accent3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5491" y="1160833"/>
            <a:ext cx="2187343" cy="2721511"/>
          </a:xfrm>
          <a:prstGeom prst="rect">
            <a:avLst/>
          </a:prstGeom>
          <a:ln>
            <a:solidFill>
              <a:schemeClr val="accent3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522" y="6171969"/>
            <a:ext cx="2484515" cy="622759"/>
          </a:xfrm>
        </p:spPr>
        <p:txBody>
          <a:bodyPr>
            <a:normAutofit/>
          </a:bodyPr>
          <a:lstStyle/>
          <a:p>
            <a:pPr algn="ctr"/>
            <a:r>
              <a:rPr lang="en-US" sz="2100" b="1" dirty="0"/>
              <a:t>The Steven Hall Story</a:t>
            </a:r>
          </a:p>
        </p:txBody>
      </p:sp>
      <p:pic>
        <p:nvPicPr>
          <p:cNvPr id="6" name="Picture 5" descr="Hydroshare_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11" y="2363247"/>
            <a:ext cx="3075150" cy="6187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267" y="95523"/>
            <a:ext cx="1847975" cy="2384748"/>
          </a:xfrm>
          <a:prstGeom prst="rect">
            <a:avLst/>
          </a:prstGeom>
          <a:ln>
            <a:solidFill>
              <a:schemeClr val="accent3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940" y="136344"/>
            <a:ext cx="1857968" cy="2311700"/>
          </a:xfrm>
          <a:prstGeom prst="rect">
            <a:avLst/>
          </a:prstGeom>
          <a:ln>
            <a:solidFill>
              <a:schemeClr val="accent3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6" descr="http://static1.squarespace.com/static/512f7f28e4b0e0699d176018/t/53eb2ad3e4b0ba68f27e9ace/1395302651370/iconmonstr-database-8-icon-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243" y="1311855"/>
            <a:ext cx="792799" cy="7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http://kinlane-productions.s3.amazonaws.com/api-evangelist-site/building-blocks/bw-annotat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795" y="259956"/>
            <a:ext cx="893533" cy="99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Arrow Connector 26"/>
          <p:cNvCxnSpPr/>
          <p:nvPr/>
        </p:nvCxnSpPr>
        <p:spPr>
          <a:xfrm flipH="1" flipV="1">
            <a:off x="2089867" y="5629819"/>
            <a:ext cx="3581593" cy="3246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2382603" y="3277303"/>
            <a:ext cx="3571413" cy="206540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4553594" y="2452786"/>
            <a:ext cx="1413185" cy="283163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5982906" y="2480272"/>
            <a:ext cx="848078" cy="280414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168317" y="3956854"/>
            <a:ext cx="1815998" cy="7155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50" dirty="0" smtClean="0"/>
              <a:t>Steven </a:t>
            </a:r>
            <a:r>
              <a:rPr lang="en-US" sz="1350" dirty="0"/>
              <a:t>deposited his dataset in the online </a:t>
            </a:r>
            <a:r>
              <a:rPr lang="en-US" sz="1350" dirty="0" err="1"/>
              <a:t>HydroShare</a:t>
            </a:r>
            <a:r>
              <a:rPr lang="en-US" sz="1350" dirty="0"/>
              <a:t> repository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177218" y="4878438"/>
            <a:ext cx="1358876" cy="13388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Steven collected his data in the field and transformed into a sharable format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202451" y="2936040"/>
            <a:ext cx="1679518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Steven verified his data and metadata were correct but kept the data private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7122" y="2790326"/>
            <a:ext cx="4316297" cy="40518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6" name="Straight Arrow Connector 45"/>
          <p:cNvCxnSpPr/>
          <p:nvPr/>
        </p:nvCxnSpPr>
        <p:spPr>
          <a:xfrm flipV="1">
            <a:off x="6040193" y="5614492"/>
            <a:ext cx="3040197" cy="3723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990914" y="3023622"/>
            <a:ext cx="1424536" cy="113107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Steven submitted his paper for publication and responded to reviews</a:t>
            </a:r>
          </a:p>
        </p:txBody>
      </p:sp>
      <p:pic>
        <p:nvPicPr>
          <p:cNvPr id="33" name="Picture 6" descr="https://cdn2.iconfinder.com/data/icons/windows-8-metro-style/512/add_database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94" y="5075821"/>
            <a:ext cx="1289524" cy="128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http://www.myiconfinder.com/uploads/iconsets/3bfedbeee0930699d0cda9fa740170c3-cloud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64" y="2981952"/>
            <a:ext cx="1444863" cy="144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Straight Arrow Connector 43"/>
          <p:cNvCxnSpPr/>
          <p:nvPr/>
        </p:nvCxnSpPr>
        <p:spPr>
          <a:xfrm flipV="1">
            <a:off x="5990914" y="3301003"/>
            <a:ext cx="3841828" cy="204170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181663" y="4913062"/>
            <a:ext cx="1347918" cy="113107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Steven published his paper and cited published data in </a:t>
            </a:r>
            <a:r>
              <a:rPr lang="en-US" sz="1350" dirty="0" err="1"/>
              <a:t>HydroShare</a:t>
            </a:r>
            <a:endParaRPr lang="en-US" sz="135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94485" y="4290141"/>
            <a:ext cx="1491416" cy="19885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5" name="TextBox 44"/>
          <p:cNvSpPr txBox="1"/>
          <p:nvPr/>
        </p:nvSpPr>
        <p:spPr>
          <a:xfrm>
            <a:off x="7773864" y="3641157"/>
            <a:ext cx="1509063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Steven published his data in </a:t>
            </a:r>
            <a:r>
              <a:rPr lang="en-US" sz="1350" dirty="0" err="1"/>
              <a:t>HydroShare</a:t>
            </a:r>
            <a:r>
              <a:rPr lang="en-US" sz="1350" dirty="0"/>
              <a:t> and received a DOI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32708" y="6320322"/>
            <a:ext cx="1281935" cy="41864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88683" y="6257352"/>
            <a:ext cx="1123298" cy="48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6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3" grpId="0" animBg="1"/>
      <p:bldP spid="25" grpId="0" animBg="1"/>
      <p:bldP spid="47" grpId="0" animBg="1"/>
      <p:bldP spid="26" grpId="0" animBg="1"/>
      <p:bldP spid="4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76574" y="1879249"/>
            <a:ext cx="6016121" cy="47801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111765" y="1879249"/>
            <a:ext cx="4931454" cy="47801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574" y="365125"/>
            <a:ext cx="11177226" cy="1325563"/>
          </a:xfrm>
        </p:spPr>
        <p:txBody>
          <a:bodyPr/>
          <a:lstStyle/>
          <a:p>
            <a:r>
              <a:rPr lang="en-US" b="1" dirty="0" smtClean="0"/>
              <a:t>Automated Sensor Data Publication Workflow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339" y="1946509"/>
            <a:ext cx="2849156" cy="579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070" y="4079753"/>
            <a:ext cx="1214643" cy="12146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93530" y="3573225"/>
            <a:ext cx="1455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REST API</a:t>
            </a:r>
            <a:endParaRPr lang="en-US" sz="2800"/>
          </a:p>
        </p:txBody>
      </p:sp>
      <p:sp>
        <p:nvSpPr>
          <p:cNvPr id="10" name="TextBox 9"/>
          <p:cNvSpPr txBox="1"/>
          <p:nvPr/>
        </p:nvSpPr>
        <p:spPr>
          <a:xfrm>
            <a:off x="697887" y="1952058"/>
            <a:ext cx="5178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Streaming Data from the </a:t>
            </a:r>
            <a:r>
              <a:rPr lang="en-US" sz="2000" dirty="0" err="1" smtClean="0"/>
              <a:t>iUTAH</a:t>
            </a:r>
            <a:r>
              <a:rPr lang="en-US" sz="2000" dirty="0" smtClean="0"/>
              <a:t> Sensor Network</a:t>
            </a:r>
            <a:endParaRPr lang="en-US" sz="2000" dirty="0"/>
          </a:p>
        </p:txBody>
      </p:sp>
      <p:cxnSp>
        <p:nvCxnSpPr>
          <p:cNvPr id="14" name="Curved Connector 13"/>
          <p:cNvCxnSpPr>
            <a:stCxn id="12" idx="3"/>
            <a:endCxn id="7" idx="1"/>
          </p:cNvCxnSpPr>
          <p:nvPr/>
        </p:nvCxnSpPr>
        <p:spPr>
          <a:xfrm>
            <a:off x="6724723" y="4269301"/>
            <a:ext cx="677347" cy="417774"/>
          </a:xfrm>
          <a:prstGeom prst="curvedConnector3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Left Brace 14"/>
          <p:cNvSpPr/>
          <p:nvPr/>
        </p:nvSpPr>
        <p:spPr>
          <a:xfrm>
            <a:off x="8706854" y="2799956"/>
            <a:ext cx="188691" cy="3641857"/>
          </a:xfrm>
          <a:prstGeom prst="leftBrace">
            <a:avLst>
              <a:gd name="adj1" fmla="val 95227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8934635" y="2743273"/>
            <a:ext cx="3069493" cy="3698541"/>
            <a:chOff x="9396090" y="2850455"/>
            <a:chExt cx="3069493" cy="369854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96090" y="2850455"/>
              <a:ext cx="2612293" cy="32413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48490" y="3002855"/>
              <a:ext cx="2612293" cy="32413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00890" y="3155255"/>
              <a:ext cx="2612293" cy="32413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53290" y="3307655"/>
              <a:ext cx="2612293" cy="32413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22" name="Content Placeholder 21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62" y="2340674"/>
            <a:ext cx="5805347" cy="4351338"/>
          </a:xfrm>
        </p:spPr>
      </p:pic>
      <p:sp>
        <p:nvSpPr>
          <p:cNvPr id="12" name="Rounded Rectangle 11"/>
          <p:cNvSpPr/>
          <p:nvPr/>
        </p:nvSpPr>
        <p:spPr>
          <a:xfrm>
            <a:off x="5633750" y="3400369"/>
            <a:ext cx="1090973" cy="17378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iUTAH</a:t>
            </a:r>
            <a:endParaRPr lang="en-US" dirty="0" smtClean="0"/>
          </a:p>
          <a:p>
            <a:pPr algn="ctr"/>
            <a:r>
              <a:rPr lang="en-US" dirty="0" smtClean="0"/>
              <a:t>Python </a:t>
            </a:r>
          </a:p>
          <a:p>
            <a:pPr algn="ctr"/>
            <a:r>
              <a:rPr lang="en-US" dirty="0" smtClean="0"/>
              <a:t>Utilities</a:t>
            </a:r>
            <a:endParaRPr lang="en-US" dirty="0"/>
          </a:p>
        </p:txBody>
      </p:sp>
      <p:pic>
        <p:nvPicPr>
          <p:cNvPr id="25" name="Picture 2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735" y="5452534"/>
            <a:ext cx="2999335" cy="1405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969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346" y="1853487"/>
            <a:ext cx="3824581" cy="478434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852" y="1865066"/>
            <a:ext cx="3694341" cy="476509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097" y="1874520"/>
            <a:ext cx="3803999" cy="476331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/>
          <a:lstStyle/>
          <a:p>
            <a:r>
              <a:rPr lang="en-US" b="1" dirty="0" err="1" smtClean="0"/>
              <a:t>iUTAH</a:t>
            </a:r>
            <a:r>
              <a:rPr lang="en-US" b="1" dirty="0" smtClean="0"/>
              <a:t> Resources in </a:t>
            </a:r>
            <a:r>
              <a:rPr lang="en-US" b="1" dirty="0" err="1" smtClean="0"/>
              <a:t>HydroShare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51677" y="1228189"/>
            <a:ext cx="3147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GAMUT Raw and QC1 Datasets</a:t>
            </a:r>
          </a:p>
          <a:p>
            <a:pPr algn="ctr"/>
            <a:r>
              <a:rPr lang="en-US" b="1" dirty="0" smtClean="0"/>
              <a:t>(Automated)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392602" y="1228189"/>
            <a:ext cx="3277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GAMUT Discharge Rating Curves</a:t>
            </a:r>
          </a:p>
          <a:p>
            <a:pPr algn="ctr"/>
            <a:r>
              <a:rPr lang="en-US" b="1" dirty="0" smtClean="0"/>
              <a:t>(Deposited by Data Manager)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439293" y="1218734"/>
            <a:ext cx="3191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Individual Investigator Datasets</a:t>
            </a:r>
          </a:p>
          <a:p>
            <a:pPr algn="ctr"/>
            <a:r>
              <a:rPr lang="en-US" b="1" dirty="0" smtClean="0"/>
              <a:t>(Deposited by Investigator)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1886" y="4550552"/>
            <a:ext cx="1491416" cy="19885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mber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2939" y="4628727"/>
            <a:ext cx="1556712" cy="191037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8849" y="4294735"/>
            <a:ext cx="2147922" cy="214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9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50" y="365125"/>
            <a:ext cx="10953750" cy="1325563"/>
          </a:xfrm>
        </p:spPr>
        <p:txBody>
          <a:bodyPr/>
          <a:lstStyle/>
          <a:p>
            <a:r>
              <a:rPr lang="en-US" b="1" smtClean="0"/>
              <a:t>Collaborative User Groups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9515"/>
            <a:ext cx="10515600" cy="4351338"/>
          </a:xfrm>
        </p:spPr>
        <p:txBody>
          <a:bodyPr/>
          <a:lstStyle/>
          <a:p>
            <a:r>
              <a:rPr lang="en-US" dirty="0" smtClean="0"/>
              <a:t>Create a group</a:t>
            </a:r>
          </a:p>
          <a:p>
            <a:r>
              <a:rPr lang="en-US" dirty="0" smtClean="0"/>
              <a:t>Share resources with a group</a:t>
            </a:r>
          </a:p>
          <a:p>
            <a:r>
              <a:rPr lang="en-US" dirty="0" smtClean="0"/>
              <a:t>Manage group membership</a:t>
            </a:r>
          </a:p>
          <a:p>
            <a:r>
              <a:rPr lang="en-US" dirty="0" smtClean="0"/>
              <a:t>Find groups you are interested in</a:t>
            </a:r>
          </a:p>
          <a:p>
            <a:r>
              <a:rPr lang="en-US" dirty="0" smtClean="0"/>
              <a:t>Request group membership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228475" y="266700"/>
            <a:ext cx="4754880" cy="6309360"/>
            <a:chOff x="7228475" y="266700"/>
            <a:chExt cx="4774155" cy="627126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28475" y="266700"/>
              <a:ext cx="4774155" cy="627126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Oval 4"/>
            <p:cNvSpPr/>
            <p:nvPr/>
          </p:nvSpPr>
          <p:spPr>
            <a:xfrm>
              <a:off x="7566660" y="1143000"/>
              <a:ext cx="1203960" cy="46482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228475" y="266700"/>
            <a:ext cx="4754880" cy="63093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Group 10"/>
          <p:cNvGrpSpPr/>
          <p:nvPr/>
        </p:nvGrpSpPr>
        <p:grpSpPr>
          <a:xfrm>
            <a:off x="7228475" y="266700"/>
            <a:ext cx="4754880" cy="6309360"/>
            <a:chOff x="6747407" y="840862"/>
            <a:chExt cx="4754880" cy="6309360"/>
          </a:xfrm>
        </p:grpSpPr>
        <p:pic>
          <p:nvPicPr>
            <p:cNvPr id="8" name="Picture 7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47407" y="840862"/>
              <a:ext cx="4754880" cy="630936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Oval 9"/>
            <p:cNvSpPr/>
            <p:nvPr/>
          </p:nvSpPr>
          <p:spPr>
            <a:xfrm>
              <a:off x="8568587" y="2812638"/>
              <a:ext cx="1112520" cy="48244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224621" y="266700"/>
            <a:ext cx="4754880" cy="6309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9639" y="1359535"/>
            <a:ext cx="2616309" cy="5314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/>
          <p:cNvSpPr txBox="1"/>
          <p:nvPr/>
        </p:nvSpPr>
        <p:spPr>
          <a:xfrm>
            <a:off x="505288" y="5156961"/>
            <a:ext cx="5213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Groups provide a convenient way to share resources </a:t>
            </a:r>
            <a:r>
              <a:rPr lang="en-US" sz="2800" smtClean="0">
                <a:solidFill>
                  <a:srgbClr val="FF0000"/>
                </a:solidFill>
              </a:rPr>
              <a:t>and collaborate</a:t>
            </a:r>
            <a:endParaRPr 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009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Collaborative Capabilities of </a:t>
            </a:r>
            <a:r>
              <a:rPr lang="en-US" b="1" dirty="0" err="1" smtClean="0"/>
              <a:t>HydroShare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Dataset/model creation as a “Resource” </a:t>
            </a:r>
          </a:p>
          <a:p>
            <a:r>
              <a:rPr lang="en-US" dirty="0" smtClean="0"/>
              <a:t>Resource sharing (public and private)</a:t>
            </a:r>
          </a:p>
          <a:p>
            <a:r>
              <a:rPr lang="en-US" dirty="0" smtClean="0"/>
              <a:t>Collaborative groups and sharing within groups</a:t>
            </a:r>
          </a:p>
          <a:p>
            <a:r>
              <a:rPr lang="en-US" dirty="0" smtClean="0"/>
              <a:t>Resource versioning</a:t>
            </a:r>
          </a:p>
          <a:p>
            <a:r>
              <a:rPr lang="en-US" dirty="0" smtClean="0"/>
              <a:t>Formal </a:t>
            </a:r>
            <a:r>
              <a:rPr lang="en-US" u="sng" dirty="0" smtClean="0"/>
              <a:t>P</a:t>
            </a:r>
            <a:r>
              <a:rPr lang="en-US" dirty="0" smtClean="0"/>
              <a:t>ublication of resources and assignment of DOIs</a:t>
            </a:r>
          </a:p>
          <a:p>
            <a:r>
              <a:rPr lang="en-US" dirty="0" smtClean="0"/>
              <a:t>Rating and commenting on resources</a:t>
            </a: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365787" y="4461754"/>
            <a:ext cx="3196789" cy="2171634"/>
            <a:chOff x="5231476" y="4312611"/>
            <a:chExt cx="2627565" cy="1729047"/>
          </a:xfrm>
        </p:grpSpPr>
        <p:pic>
          <p:nvPicPr>
            <p:cNvPr id="5" name="Picture 8" descr="http://haztab.com/wp-content/uploads/2014/04/inregrat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0523" y="4457331"/>
              <a:ext cx="898518" cy="898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6" descr="http://alexkessock.com/img/icon_23477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1476" y="4312611"/>
              <a:ext cx="1729047" cy="1729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6197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46296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“All </a:t>
            </a:r>
            <a:r>
              <a:rPr lang="en-US" b="1" dirty="0"/>
              <a:t>of the primary datasets collected as part of this project will be made freely and publicly </a:t>
            </a:r>
            <a:r>
              <a:rPr lang="en-US" b="1" dirty="0" smtClean="0"/>
              <a:t>available</a:t>
            </a:r>
            <a:r>
              <a:rPr lang="is-IS" b="1" dirty="0" smtClean="0"/>
              <a:t>…”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82757"/>
            <a:ext cx="9181289" cy="389420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Technical challenges</a:t>
            </a:r>
            <a:r>
              <a:rPr lang="en-US" dirty="0" smtClean="0"/>
              <a:t>: 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A flexible data model that can handle diverse data types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Capability for sharing and working </a:t>
            </a:r>
            <a:r>
              <a:rPr lang="en-US" dirty="0"/>
              <a:t>with heterogeneous </a:t>
            </a:r>
            <a:r>
              <a:rPr lang="en-US" dirty="0" smtClean="0"/>
              <a:t>data</a:t>
            </a:r>
          </a:p>
          <a:p>
            <a:pPr lvl="1">
              <a:buFont typeface="Courier New" charset="0"/>
              <a:buChar char="o"/>
            </a:pPr>
            <a:r>
              <a:rPr lang="en-US" dirty="0"/>
              <a:t>Software/apps/systems that </a:t>
            </a:r>
            <a:r>
              <a:rPr lang="en-US" dirty="0" smtClean="0"/>
              <a:t>add value to resources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Formal publication</a:t>
            </a:r>
          </a:p>
          <a:p>
            <a:pPr lvl="1">
              <a:buFont typeface="Courier New" charset="0"/>
              <a:buChar char="o"/>
            </a:pP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b="1" dirty="0" smtClean="0"/>
              <a:t>Cultural challenges</a:t>
            </a:r>
            <a:r>
              <a:rPr lang="en-US" dirty="0" smtClean="0"/>
              <a:t>:</a:t>
            </a:r>
          </a:p>
          <a:p>
            <a:pPr lvl="1">
              <a:buFont typeface="Courier New" charset="0"/>
              <a:buChar char="o"/>
            </a:pPr>
            <a:r>
              <a:rPr lang="en-US" dirty="0" err="1" smtClean="0"/>
              <a:t>HydroShare</a:t>
            </a:r>
            <a:r>
              <a:rPr lang="en-US" dirty="0" smtClean="0"/>
              <a:t> enhances “</a:t>
            </a:r>
            <a:r>
              <a:rPr lang="en-US" dirty="0"/>
              <a:t>personal cyberinfrastructure</a:t>
            </a:r>
            <a:r>
              <a:rPr lang="en-US" dirty="0" smtClean="0"/>
              <a:t>”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Provides a place and a workflow to meet data sharing obligations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Public and private sharing with room for curation</a:t>
            </a:r>
            <a:endParaRPr lang="en-US" dirty="0"/>
          </a:p>
          <a:p>
            <a:pPr lvl="1">
              <a:buFont typeface="Courier New" charset="0"/>
              <a:buChar char="o"/>
            </a:pPr>
            <a:r>
              <a:rPr lang="en-US" b="1" dirty="0"/>
              <a:t>An enhanced, cloud connected, and social scientific </a:t>
            </a:r>
            <a:r>
              <a:rPr lang="en-US" b="1" dirty="0" smtClean="0"/>
              <a:t>workflow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A work in progress</a:t>
            </a:r>
            <a:r>
              <a:rPr lang="is-IS" dirty="0" smtClean="0"/>
              <a:t>…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36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/>
              <a:t>Questions?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896" y="1845503"/>
            <a:ext cx="6562396" cy="4351338"/>
          </a:xfrm>
        </p:spPr>
        <p:txBody>
          <a:bodyPr/>
          <a:lstStyle/>
          <a:p>
            <a:pPr marL="0" indent="0">
              <a:buNone/>
            </a:pPr>
            <a:r>
              <a:rPr lang="en-US" sz="4000" b="1" dirty="0" smtClean="0"/>
              <a:t>http://</a:t>
            </a:r>
            <a:r>
              <a:rPr lang="en-US" sz="4000" b="1" dirty="0" err="1" smtClean="0"/>
              <a:t>www.hydroshare.org</a:t>
            </a:r>
            <a:endParaRPr lang="en-US" sz="4000" b="1" dirty="0" smtClean="0"/>
          </a:p>
          <a:p>
            <a:pPr marL="0" indent="0">
              <a:buNone/>
            </a:pPr>
            <a:r>
              <a:rPr lang="en-US" sz="4000" b="1" dirty="0" smtClean="0"/>
              <a:t>http://</a:t>
            </a:r>
            <a:r>
              <a:rPr lang="en-US" sz="4000" b="1" dirty="0" err="1" smtClean="0"/>
              <a:t>data.iutahepscor.org</a:t>
            </a:r>
            <a:r>
              <a:rPr lang="en-US" sz="4000" b="1" dirty="0" smtClean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Jeffery S. Horsburgh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jeff.horsburgh@usu.edu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http://</a:t>
            </a:r>
            <a:r>
              <a:rPr lang="en-US" dirty="0" err="1" smtClean="0"/>
              <a:t>jeffh.usu.edu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49558" y="5811515"/>
            <a:ext cx="4091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iUTAH</a:t>
            </a:r>
            <a:r>
              <a:rPr lang="en-US" dirty="0" smtClean="0"/>
              <a:t> Support: 1208732</a:t>
            </a:r>
          </a:p>
          <a:p>
            <a:r>
              <a:rPr lang="en-US" dirty="0" err="1" smtClean="0"/>
              <a:t>HydroShare</a:t>
            </a:r>
            <a:r>
              <a:rPr lang="en-US" dirty="0" smtClean="0"/>
              <a:t> Support: 1148453, 1148090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75" y="5458168"/>
            <a:ext cx="1260683" cy="12606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850" y="216451"/>
            <a:ext cx="5098399" cy="638386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083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984" y="-4959"/>
            <a:ext cx="7448197" cy="1600429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iUTAH: i</a:t>
            </a:r>
            <a:r>
              <a:rPr lang="en-US" sz="3600" dirty="0" smtClean="0"/>
              <a:t>nnovative </a:t>
            </a:r>
            <a:r>
              <a:rPr lang="en-US" sz="3600" b="1" dirty="0" smtClean="0"/>
              <a:t>U</a:t>
            </a:r>
            <a:r>
              <a:rPr lang="en-US" sz="3600" dirty="0" smtClean="0"/>
              <a:t>rban </a:t>
            </a:r>
            <a:r>
              <a:rPr lang="en-US" sz="3600" b="1" dirty="0" smtClean="0"/>
              <a:t>T</a:t>
            </a:r>
            <a:r>
              <a:rPr lang="en-US" sz="3600" dirty="0" smtClean="0"/>
              <a:t>ransitions </a:t>
            </a:r>
            <a:br>
              <a:rPr lang="en-US" sz="3600" dirty="0" smtClean="0"/>
            </a:br>
            <a:r>
              <a:rPr lang="en-US" sz="3600" dirty="0" smtClean="0"/>
              <a:t>and </a:t>
            </a:r>
            <a:r>
              <a:rPr lang="en-US" sz="3600" b="1" dirty="0" err="1" smtClean="0"/>
              <a:t>A</a:t>
            </a:r>
            <a:r>
              <a:rPr lang="en-US" sz="3600" dirty="0" err="1" smtClean="0"/>
              <a:t>ridregion</a:t>
            </a:r>
            <a:r>
              <a:rPr lang="en-US" sz="3600" dirty="0" smtClean="0"/>
              <a:t> </a:t>
            </a:r>
            <a:r>
              <a:rPr lang="en-US" sz="3600" b="1" dirty="0" err="1" smtClean="0"/>
              <a:t>H</a:t>
            </a:r>
            <a:r>
              <a:rPr lang="en-US" sz="3600" dirty="0" err="1" smtClean="0"/>
              <a:t>ydroSustainability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127" y="1860331"/>
            <a:ext cx="3823458" cy="479073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Multi-institution, interdisciplinary project </a:t>
            </a:r>
          </a:p>
          <a:p>
            <a:r>
              <a:rPr lang="en-US" sz="2400" dirty="0" smtClean="0"/>
              <a:t>Focused on water sustainability in Utah</a:t>
            </a:r>
          </a:p>
          <a:p>
            <a:r>
              <a:rPr lang="en-US" sz="2400" dirty="0" smtClean="0"/>
              <a:t>Seeks to integrate and share social and biophysical water data</a:t>
            </a:r>
          </a:p>
          <a:p>
            <a:r>
              <a:rPr lang="en-US" sz="2400" dirty="0" smtClean="0"/>
              <a:t>Research capacity building</a:t>
            </a:r>
          </a:p>
          <a:p>
            <a:pPr lvl="1">
              <a:buFont typeface="Courier New" charset="0"/>
              <a:buChar char="o"/>
            </a:pPr>
            <a:r>
              <a:rPr lang="en-US" sz="2000" dirty="0" smtClean="0"/>
              <a:t>Human infrastructure</a:t>
            </a:r>
          </a:p>
          <a:p>
            <a:pPr lvl="1">
              <a:buFont typeface="Courier New" charset="0"/>
              <a:buChar char="o"/>
            </a:pPr>
            <a:r>
              <a:rPr lang="en-US" sz="2000" dirty="0" smtClean="0"/>
              <a:t>Observational infrastructure</a:t>
            </a:r>
          </a:p>
          <a:p>
            <a:pPr lvl="1">
              <a:buFont typeface="Courier New" charset="0"/>
              <a:buChar char="o"/>
            </a:pPr>
            <a:r>
              <a:rPr lang="en-US" sz="2000" dirty="0" smtClean="0"/>
              <a:t>Cyberinfrastructure</a:t>
            </a:r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9801" y="3893792"/>
            <a:ext cx="3654009" cy="2757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4213" y="1358714"/>
            <a:ext cx="1689216" cy="3003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3230" y="1358714"/>
            <a:ext cx="1698015" cy="30030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8659" y="151411"/>
            <a:ext cx="2542235" cy="10899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3749" y="4482856"/>
            <a:ext cx="3657610" cy="2168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/>
          <a:srcRect l="1492" b="35561"/>
          <a:stretch/>
        </p:blipFill>
        <p:spPr>
          <a:xfrm>
            <a:off x="4258585" y="1423040"/>
            <a:ext cx="4296439" cy="23532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1166" y="5743896"/>
            <a:ext cx="984986" cy="98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45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523" y="4416898"/>
            <a:ext cx="7177392" cy="771187"/>
          </a:xfrm>
        </p:spPr>
        <p:txBody>
          <a:bodyPr>
            <a:normAutofit/>
          </a:bodyPr>
          <a:lstStyle/>
          <a:p>
            <a:r>
              <a:rPr lang="en-US" sz="3200" dirty="0" smtClean="0"/>
              <a:t>- </a:t>
            </a:r>
            <a:r>
              <a:rPr lang="en-US" sz="3200" dirty="0" err="1" smtClean="0"/>
              <a:t>iUTAH</a:t>
            </a:r>
            <a:r>
              <a:rPr lang="en-US" sz="3200" dirty="0" smtClean="0"/>
              <a:t> Proposal Data Management Plan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 smtClean="0"/>
              <a:t>“All </a:t>
            </a:r>
            <a:r>
              <a:rPr lang="en-US" sz="4800" dirty="0"/>
              <a:t>of the primary datasets collected as part of this project will be made freely and publicly available</a:t>
            </a:r>
            <a:r>
              <a:rPr lang="is-IS" sz="4800" dirty="0" smtClean="0"/>
              <a:t>…”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6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500876"/>
          </a:xfrm>
        </p:spPr>
        <p:txBody>
          <a:bodyPr/>
          <a:lstStyle/>
          <a:p>
            <a:r>
              <a:rPr lang="en-US" b="1" dirty="0" err="1" smtClean="0"/>
              <a:t>iUTAH</a:t>
            </a:r>
            <a:r>
              <a:rPr lang="en-US" b="1" dirty="0" smtClean="0"/>
              <a:t> Sensor Data Workflow</a:t>
            </a:r>
            <a:endParaRPr lang="en-US" b="1" dirty="0"/>
          </a:p>
        </p:txBody>
      </p:sp>
      <p:pic>
        <p:nvPicPr>
          <p:cNvPr id="12" name="image09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438048" y="161398"/>
            <a:ext cx="2713476" cy="34756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0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21769" y="4580366"/>
            <a:ext cx="2604899" cy="216890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Fig4.tif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926" y="1030971"/>
            <a:ext cx="9145923" cy="54219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0926" y="6379941"/>
            <a:ext cx="694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Jones, A.S., J. S. Horsburgh, S.L. Reeder, M. Ramirez, J. Caraballo (2015). A data management and publication workflow for a large-scale, heterogeneous sensor network, Environmental Monitoring and Assessment, 187:348, </a:t>
            </a:r>
            <a:r>
              <a:rPr lang="en-US" sz="900" dirty="0">
                <a:hlinkClick r:id="rId5"/>
              </a:rPr>
              <a:t>http://dx.doi.org/10.1007/s10661-015-4594-3</a:t>
            </a:r>
            <a:r>
              <a:rPr lang="en-US" sz="900" dirty="0" smtClean="0"/>
              <a:t>. 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75453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8881"/>
            <a:ext cx="10515600" cy="1325563"/>
          </a:xfrm>
        </p:spPr>
        <p:txBody>
          <a:bodyPr/>
          <a:lstStyle/>
          <a:p>
            <a:r>
              <a:rPr lang="en-US" b="1" dirty="0" err="1" smtClean="0"/>
              <a:t>iUTAH</a:t>
            </a:r>
            <a:r>
              <a:rPr lang="en-US" b="1" dirty="0" smtClean="0"/>
              <a:t> Investigator Data Workflow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44074"/>
            <a:ext cx="10515600" cy="4351338"/>
          </a:xfrm>
        </p:spPr>
        <p:txBody>
          <a:bodyPr/>
          <a:lstStyle/>
          <a:p>
            <a:r>
              <a:rPr lang="en-US" dirty="0" smtClean="0"/>
              <a:t>Easily create a digital instance of a dataset or model </a:t>
            </a:r>
          </a:p>
          <a:p>
            <a:r>
              <a:rPr lang="en-US" dirty="0" smtClean="0"/>
              <a:t>Quickly share it with colleagues (perhaps privately at first)</a:t>
            </a:r>
          </a:p>
          <a:p>
            <a:r>
              <a:rPr lang="en-US" dirty="0" smtClean="0"/>
              <a:t>Add value through collaboration, annotation, and iteration</a:t>
            </a:r>
          </a:p>
          <a:p>
            <a:r>
              <a:rPr lang="en-US" dirty="0" smtClean="0"/>
              <a:t>Describe with metadata</a:t>
            </a:r>
          </a:p>
          <a:p>
            <a:r>
              <a:rPr lang="en-US" dirty="0" smtClean="0"/>
              <a:t>Eventually…share publicly or formally </a:t>
            </a:r>
            <a:r>
              <a:rPr lang="en-US" u="sng" dirty="0" smtClean="0"/>
              <a:t>P</a:t>
            </a:r>
            <a:r>
              <a:rPr lang="en-US" dirty="0" smtClean="0"/>
              <a:t>ublish</a:t>
            </a:r>
            <a:endParaRPr lang="en-US" dirty="0"/>
          </a:p>
        </p:txBody>
      </p:sp>
      <p:pic>
        <p:nvPicPr>
          <p:cNvPr id="1030" name="Picture 6" descr="https://cdn2.iconfinder.com/data/icons/windows-8-metro-style/512/add_databa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01" y="4075469"/>
            <a:ext cx="1629295" cy="162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pixempire.com/images/preview/myspace-social-share-ic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441" y="4075469"/>
            <a:ext cx="1587503" cy="158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kinlane-productions.s3.amazonaws.com/api-evangelist-site/building-blocks/bw-annotat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273" y="4060056"/>
            <a:ext cx="1644708" cy="1644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4298160" y="3963999"/>
            <a:ext cx="2627565" cy="1729047"/>
            <a:chOff x="5231476" y="4312611"/>
            <a:chExt cx="2627565" cy="1729047"/>
          </a:xfrm>
        </p:grpSpPr>
        <p:pic>
          <p:nvPicPr>
            <p:cNvPr id="1032" name="Picture 8" descr="http://haztab.com/wp-content/uploads/2014/04/inregrate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0523" y="4457331"/>
              <a:ext cx="898518" cy="898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http://alexkessock.com/img/icon_23477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1476" y="4312611"/>
              <a:ext cx="1729047" cy="1729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9383256" y="3847623"/>
            <a:ext cx="2502387" cy="2009067"/>
            <a:chOff x="9801184" y="4229485"/>
            <a:chExt cx="2502387" cy="2009067"/>
          </a:xfrm>
        </p:grpSpPr>
        <p:pic>
          <p:nvPicPr>
            <p:cNvPr id="1034" name="Picture 10" descr="http://static1.squarespace.com/static/512f7f28e4b0e0699d176018/t/53eb2ad3e4b0ba68f27e9ace/1395302651370/iconmonstr-database-8-icon-256.png?format=300w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1876" y="4523829"/>
              <a:ext cx="1494357" cy="149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ounded Rectangle 6"/>
            <p:cNvSpPr/>
            <p:nvPr/>
          </p:nvSpPr>
          <p:spPr>
            <a:xfrm>
              <a:off x="10905554" y="4229485"/>
              <a:ext cx="965019" cy="593979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smtClean="0"/>
                <a:t>DOI</a:t>
              </a:r>
              <a:endParaRPr lang="en-US" sz="3200" b="1"/>
            </a:p>
          </p:txBody>
        </p:sp>
        <p:sp>
          <p:nvSpPr>
            <p:cNvPr id="8" name="Folded Corner 7"/>
            <p:cNvSpPr/>
            <p:nvPr/>
          </p:nvSpPr>
          <p:spPr>
            <a:xfrm>
              <a:off x="9801184" y="5096796"/>
              <a:ext cx="922234" cy="989830"/>
            </a:xfrm>
            <a:prstGeom prst="foldedCorner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/>
                <a:t>META</a:t>
              </a:r>
              <a:endParaRPr lang="en-US" sz="2400" b="1" dirty="0"/>
            </a:p>
          </p:txBody>
        </p:sp>
        <p:pic>
          <p:nvPicPr>
            <p:cNvPr id="1044" name="Picture 20" descr="http://icons.iconarchive.com/icons/icons8/windows-8/512/Very-Basic-Share-icon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14110" y="4949091"/>
              <a:ext cx="1289461" cy="1289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2121813" y="6068995"/>
            <a:ext cx="9607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>
                <a:solidFill>
                  <a:srgbClr val="FF0000"/>
                </a:solidFill>
              </a:rPr>
              <a:t>iUTAH</a:t>
            </a:r>
            <a:r>
              <a:rPr lang="en-US" sz="3600" dirty="0" smtClean="0">
                <a:solidFill>
                  <a:srgbClr val="FF0000"/>
                </a:solidFill>
              </a:rPr>
              <a:t> investigator datasets/products are diverse</a:t>
            </a:r>
            <a:r>
              <a:rPr lang="is-IS" sz="3600" dirty="0" smtClean="0">
                <a:solidFill>
                  <a:srgbClr val="FF0000"/>
                </a:solidFill>
              </a:rPr>
              <a:t>…</a:t>
            </a:r>
            <a:endParaRPr lang="en-US" sz="3600" dirty="0">
              <a:solidFill>
                <a:srgbClr val="FF0000"/>
              </a:solidFill>
            </a:endParaRPr>
          </a:p>
        </p:txBody>
      </p:sp>
      <p:cxnSp>
        <p:nvCxnSpPr>
          <p:cNvPr id="12" name="Elbow Connector 11"/>
          <p:cNvCxnSpPr>
            <a:stCxn id="1030" idx="2"/>
          </p:cNvCxnSpPr>
          <p:nvPr/>
        </p:nvCxnSpPr>
        <p:spPr>
          <a:xfrm rot="16200000" flipH="1">
            <a:off x="1187265" y="5636048"/>
            <a:ext cx="728462" cy="865894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07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iUTAH</a:t>
            </a:r>
            <a:r>
              <a:rPr lang="en-US" b="1" dirty="0" smtClean="0"/>
              <a:t> Data Policy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97749" cy="4351338"/>
          </a:xfrm>
        </p:spPr>
        <p:txBody>
          <a:bodyPr/>
          <a:lstStyle/>
          <a:p>
            <a:r>
              <a:rPr lang="en-US" dirty="0" smtClean="0"/>
              <a:t>Formal data policy for the </a:t>
            </a:r>
            <a:r>
              <a:rPr lang="en-US" dirty="0" err="1" smtClean="0"/>
              <a:t>iUTAH</a:t>
            </a:r>
            <a:r>
              <a:rPr lang="en-US" dirty="0" smtClean="0"/>
              <a:t> project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Roles and responsibilities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Data collection plans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Data and metadata standards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Data typology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Timing for submission and publication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8308" y="5337243"/>
            <a:ext cx="6517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 smtClean="0">
                <a:solidFill>
                  <a:srgbClr val="FF0000"/>
                </a:solidFill>
              </a:rPr>
              <a:t>Focused on meeting obligations of our </a:t>
            </a:r>
            <a:r>
              <a:rPr lang="en-US" sz="2400" smtClean="0">
                <a:solidFill>
                  <a:srgbClr val="FF0000"/>
                </a:solidFill>
              </a:rPr>
              <a:t>data management plan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 smtClean="0">
                <a:solidFill>
                  <a:srgbClr val="FF0000"/>
                </a:solidFill>
              </a:rPr>
              <a:t>Changing culture from “</a:t>
            </a:r>
            <a:r>
              <a:rPr lang="en-US" sz="2400" i="1" u="sng" dirty="0" smtClean="0">
                <a:solidFill>
                  <a:srgbClr val="FF0000"/>
                </a:solidFill>
              </a:rPr>
              <a:t>My data</a:t>
            </a:r>
            <a:r>
              <a:rPr lang="en-US" sz="2400" dirty="0" smtClean="0">
                <a:solidFill>
                  <a:srgbClr val="FF0000"/>
                </a:solidFill>
              </a:rPr>
              <a:t>” to “</a:t>
            </a:r>
            <a:r>
              <a:rPr lang="en-US" sz="2400" i="1" u="sng" dirty="0" smtClean="0">
                <a:solidFill>
                  <a:srgbClr val="FF0000"/>
                </a:solidFill>
              </a:rPr>
              <a:t>Our data</a:t>
            </a:r>
            <a:r>
              <a:rPr lang="en-US" sz="2400" dirty="0" smtClean="0">
                <a:solidFill>
                  <a:srgbClr val="FF0000"/>
                </a:solidFill>
              </a:rPr>
              <a:t>” 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907" y="525294"/>
            <a:ext cx="4401284" cy="569716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359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6567896" y="4967637"/>
            <a:ext cx="4419192" cy="190655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84638" y="2328863"/>
            <a:ext cx="2700337" cy="255844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822" y="365125"/>
            <a:ext cx="10924978" cy="1325563"/>
          </a:xfrm>
        </p:spPr>
        <p:txBody>
          <a:bodyPr/>
          <a:lstStyle/>
          <a:p>
            <a:r>
              <a:rPr lang="en-US" b="1" smtClean="0"/>
              <a:t>Original </a:t>
            </a:r>
            <a:r>
              <a:rPr lang="en-US" b="1" dirty="0" err="1" smtClean="0"/>
              <a:t>iUTAH</a:t>
            </a:r>
            <a:r>
              <a:rPr lang="en-US" b="1" dirty="0" smtClean="0"/>
              <a:t> Data Repository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822" y="1825625"/>
            <a:ext cx="5644943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Single repository for all </a:t>
            </a:r>
            <a:r>
              <a:rPr lang="en-US" dirty="0" err="1" smtClean="0"/>
              <a:t>iUTAH</a:t>
            </a:r>
            <a:r>
              <a:rPr lang="en-US" dirty="0" smtClean="0"/>
              <a:t> datasets</a:t>
            </a:r>
          </a:p>
          <a:p>
            <a:r>
              <a:rPr lang="en-US" dirty="0" smtClean="0"/>
              <a:t>Dataset upload and publication</a:t>
            </a:r>
          </a:p>
          <a:p>
            <a:r>
              <a:rPr lang="en-US" dirty="0" smtClean="0"/>
              <a:t>Dataset landing page</a:t>
            </a:r>
          </a:p>
          <a:p>
            <a:r>
              <a:rPr lang="en-US" dirty="0" smtClean="0"/>
              <a:t>Permanent URL and citation</a:t>
            </a:r>
          </a:p>
          <a:p>
            <a:r>
              <a:rPr lang="en-US" dirty="0" smtClean="0"/>
              <a:t>Limited curation process</a:t>
            </a:r>
          </a:p>
          <a:p>
            <a:endParaRPr lang="en-US" dirty="0"/>
          </a:p>
          <a:p>
            <a:r>
              <a:rPr lang="en-US" dirty="0" smtClean="0"/>
              <a:t>Limitations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Not flexible (enough)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Hard to maintain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No real collaboration capabilities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No DOI for published resources</a:t>
            </a:r>
          </a:p>
          <a:p>
            <a:pPr lvl="1">
              <a:buFont typeface="Courier New" charset="0"/>
              <a:buChar char="o"/>
            </a:pPr>
            <a:r>
              <a:rPr lang="en-US" dirty="0"/>
              <a:t>Utah “graduated” from the </a:t>
            </a:r>
            <a:r>
              <a:rPr lang="en-US" dirty="0" err="1"/>
              <a:t>EPSCoR</a:t>
            </a:r>
            <a:r>
              <a:rPr lang="en-US" dirty="0"/>
              <a:t> </a:t>
            </a:r>
            <a:r>
              <a:rPr lang="en-US" dirty="0" smtClean="0"/>
              <a:t>program </a:t>
            </a:r>
            <a:r>
              <a:rPr lang="en-US" dirty="0" smtClean="0">
                <a:sym typeface="Wingdings"/>
              </a:rPr>
              <a:t> sustainability became an issue</a:t>
            </a:r>
            <a:endParaRPr lang="en-US" dirty="0" smtClean="0"/>
          </a:p>
        </p:txBody>
      </p:sp>
      <p:grpSp>
        <p:nvGrpSpPr>
          <p:cNvPr id="6" name="Group 5"/>
          <p:cNvGrpSpPr/>
          <p:nvPr/>
        </p:nvGrpSpPr>
        <p:grpSpPr>
          <a:xfrm>
            <a:off x="8431399" y="265723"/>
            <a:ext cx="3524806" cy="4621587"/>
            <a:chOff x="7065108" y="265723"/>
            <a:chExt cx="4891097" cy="638191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65108" y="265723"/>
              <a:ext cx="4891097" cy="63819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8895" y="628152"/>
              <a:ext cx="4843521" cy="596382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7035" y="4242626"/>
            <a:ext cx="807742" cy="8077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333" y="5148545"/>
            <a:ext cx="1551325" cy="1725651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6854847" y="2814638"/>
            <a:ext cx="1789091" cy="137791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40177" y="3215925"/>
            <a:ext cx="1570737" cy="15707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4807" y="2687593"/>
            <a:ext cx="1157189" cy="1157189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8034108" y="4786662"/>
            <a:ext cx="1810020" cy="122470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439510" y="2444339"/>
            <a:ext cx="2256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Individual Investigator</a:t>
            </a:r>
          </a:p>
          <a:p>
            <a:r>
              <a:rPr lang="en-US" dirty="0" smtClean="0"/>
              <a:t>Datasets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292803" y="5953328"/>
            <a:ext cx="2585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Automated Publication of</a:t>
            </a:r>
          </a:p>
          <a:p>
            <a:r>
              <a:rPr lang="en-US" dirty="0" smtClean="0"/>
              <a:t>Sensor Datasets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77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431"/>
          <a:stretch/>
        </p:blipFill>
        <p:spPr>
          <a:xfrm>
            <a:off x="5679185" y="168612"/>
            <a:ext cx="5967739" cy="656338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326" y="1881122"/>
            <a:ext cx="5162873" cy="3109978"/>
          </a:xfrm>
        </p:spPr>
        <p:txBody>
          <a:bodyPr>
            <a:normAutofit fontScale="92500"/>
          </a:bodyPr>
          <a:lstStyle/>
          <a:p>
            <a:r>
              <a:rPr lang="en-US" sz="3600" dirty="0" smtClean="0"/>
              <a:t>Collaborative development project that started about the same time as </a:t>
            </a:r>
            <a:r>
              <a:rPr lang="en-US" sz="3600" dirty="0" err="1" smtClean="0"/>
              <a:t>iUTAH</a:t>
            </a:r>
            <a:endParaRPr lang="en-US" sz="3600" dirty="0" smtClean="0"/>
          </a:p>
          <a:p>
            <a:r>
              <a:rPr lang="en-US" sz="3600" u="sng" dirty="0" smtClean="0"/>
              <a:t>Sharing</a:t>
            </a:r>
            <a:r>
              <a:rPr lang="en-US" sz="3600" dirty="0" smtClean="0"/>
              <a:t> and </a:t>
            </a:r>
            <a:r>
              <a:rPr lang="en-US" sz="3600" u="sng" dirty="0" smtClean="0"/>
              <a:t>collaborating</a:t>
            </a:r>
            <a:r>
              <a:rPr lang="en-US" sz="3600" dirty="0" smtClean="0"/>
              <a:t> around diverse data types used by water scientists</a:t>
            </a:r>
            <a:endParaRPr lang="en-US" sz="3600" dirty="0"/>
          </a:p>
        </p:txBody>
      </p:sp>
      <p:pic>
        <p:nvPicPr>
          <p:cNvPr id="4" name="Picture 3" descr="Hydroshare_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21" y="393748"/>
            <a:ext cx="4600324" cy="9255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8320" y="2240473"/>
            <a:ext cx="4604170" cy="450699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314158" y="1159842"/>
            <a:ext cx="4218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http://</a:t>
            </a:r>
            <a:r>
              <a:rPr lang="en-US" sz="2800" dirty="0" err="1" smtClean="0"/>
              <a:t>www.hydroshare.org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331996" y="5077839"/>
            <a:ext cx="4839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Could </a:t>
            </a:r>
            <a:r>
              <a:rPr lang="en-US" sz="2400" dirty="0" err="1" smtClean="0">
                <a:solidFill>
                  <a:srgbClr val="FF0000"/>
                </a:solidFill>
              </a:rPr>
              <a:t>HydroShare</a:t>
            </a:r>
            <a:r>
              <a:rPr lang="en-US" sz="2400" dirty="0" smtClean="0">
                <a:solidFill>
                  <a:srgbClr val="FF0000"/>
                </a:solidFill>
              </a:rPr>
              <a:t> meet some or all of the data management and sharing needs for the </a:t>
            </a:r>
            <a:r>
              <a:rPr lang="en-US" sz="2400" dirty="0" err="1" smtClean="0">
                <a:solidFill>
                  <a:srgbClr val="FF0000"/>
                </a:solidFill>
              </a:rPr>
              <a:t>iUTAH</a:t>
            </a:r>
            <a:r>
              <a:rPr lang="en-US" sz="2400" dirty="0" smtClean="0">
                <a:solidFill>
                  <a:srgbClr val="FF0000"/>
                </a:solidFill>
              </a:rPr>
              <a:t> project?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77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166" y="348178"/>
            <a:ext cx="7737109" cy="857250"/>
          </a:xfrm>
        </p:spPr>
        <p:txBody>
          <a:bodyPr/>
          <a:lstStyle/>
          <a:p>
            <a:r>
              <a:rPr lang="en-US" b="1" dirty="0" smtClean="0"/>
              <a:t>HydroShare “Resources”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779" y="1364890"/>
            <a:ext cx="6318601" cy="3394472"/>
          </a:xfrm>
        </p:spPr>
        <p:txBody>
          <a:bodyPr>
            <a:normAutofit lnSpcReduction="10000"/>
          </a:bodyPr>
          <a:lstStyle/>
          <a:p>
            <a:r>
              <a:rPr lang="en-US" b="1" u="sng" dirty="0" smtClean="0"/>
              <a:t>Resource</a:t>
            </a:r>
            <a:r>
              <a:rPr lang="en-US" dirty="0" smtClean="0"/>
              <a:t> = primary unit of digital content</a:t>
            </a:r>
          </a:p>
          <a:p>
            <a:pPr lvl="1"/>
            <a:r>
              <a:rPr lang="en-US" dirty="0" smtClean="0"/>
              <a:t>Create</a:t>
            </a:r>
          </a:p>
          <a:p>
            <a:pPr lvl="1"/>
            <a:r>
              <a:rPr lang="en-US" dirty="0" smtClean="0"/>
              <a:t>Share</a:t>
            </a:r>
          </a:p>
          <a:p>
            <a:pPr lvl="1"/>
            <a:r>
              <a:rPr lang="en-US" dirty="0" smtClean="0"/>
              <a:t>Own</a:t>
            </a:r>
          </a:p>
          <a:p>
            <a:pPr lvl="1"/>
            <a:r>
              <a:rPr lang="en-US" dirty="0" smtClean="0"/>
              <a:t>Access</a:t>
            </a:r>
          </a:p>
          <a:p>
            <a:pPr lvl="1"/>
            <a:r>
              <a:rPr lang="en-US" dirty="0" smtClean="0"/>
              <a:t>Filter</a:t>
            </a:r>
          </a:p>
          <a:p>
            <a:pPr lvl="1"/>
            <a:r>
              <a:rPr lang="en-US" dirty="0" smtClean="0"/>
              <a:t>Discover</a:t>
            </a:r>
          </a:p>
          <a:p>
            <a:pPr lvl="1"/>
            <a:r>
              <a:rPr lang="en-US" dirty="0" smtClean="0"/>
              <a:t>Publish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7422" y="348178"/>
            <a:ext cx="5203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Resources can be datasets, models, or other digital content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420" y="1460698"/>
            <a:ext cx="5594602" cy="526014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ight Brace 3"/>
          <p:cNvSpPr/>
          <p:nvPr/>
        </p:nvSpPr>
        <p:spPr>
          <a:xfrm>
            <a:off x="2717975" y="2181948"/>
            <a:ext cx="340535" cy="2358521"/>
          </a:xfrm>
          <a:prstGeom prst="rightBrace">
            <a:avLst>
              <a:gd name="adj1" fmla="val 58333"/>
              <a:gd name="adj2" fmla="val 49733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77921" y="2396359"/>
            <a:ext cx="2345909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All the stuff we wanted to do with </a:t>
            </a:r>
            <a:r>
              <a:rPr lang="en-US" sz="2800" dirty="0" err="1" smtClean="0">
                <a:solidFill>
                  <a:srgbClr val="FF0000"/>
                </a:solidFill>
              </a:rPr>
              <a:t>iUTAH</a:t>
            </a:r>
            <a:r>
              <a:rPr lang="en-US" sz="2800" dirty="0" smtClean="0">
                <a:solidFill>
                  <a:srgbClr val="FF0000"/>
                </a:solidFill>
              </a:rPr>
              <a:t> datasets!</a:t>
            </a:r>
            <a:endParaRPr lang="en-US" sz="2800" dirty="0">
              <a:solidFill>
                <a:srgbClr val="FF000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13528" y="3838822"/>
            <a:ext cx="6836481" cy="2897198"/>
            <a:chOff x="113528" y="3838822"/>
            <a:chExt cx="6836481" cy="2897198"/>
          </a:xfrm>
        </p:grpSpPr>
        <p:pic>
          <p:nvPicPr>
            <p:cNvPr id="8" name="Picture 7" descr="Macintosh HD:Users:JeffHorsburgh:Documents:Working:Documents:Journal Papers:2015 HydroShare Resource Data Model:Figure and Table Source:Figure1.tif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1317" y="4689014"/>
              <a:ext cx="4019847" cy="16093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Rounded Rectangular Callout 8"/>
            <p:cNvSpPr/>
            <p:nvPr/>
          </p:nvSpPr>
          <p:spPr>
            <a:xfrm>
              <a:off x="5557498" y="3838822"/>
              <a:ext cx="1392511" cy="1098318"/>
            </a:xfrm>
            <a:prstGeom prst="wedgeRoundRectCallout">
              <a:avLst>
                <a:gd name="adj1" fmla="val -76178"/>
                <a:gd name="adj2" fmla="val 43117"/>
                <a:gd name="adj3" fmla="val 16667"/>
              </a:avLst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A file that is part of a Resource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Rounded Rectangular Callout 9"/>
            <p:cNvSpPr/>
            <p:nvPr/>
          </p:nvSpPr>
          <p:spPr>
            <a:xfrm>
              <a:off x="5290519" y="5464527"/>
              <a:ext cx="1659490" cy="1009883"/>
            </a:xfrm>
            <a:prstGeom prst="wedgeRoundRectCallout">
              <a:avLst>
                <a:gd name="adj1" fmla="val -132576"/>
                <a:gd name="adj2" fmla="val -18910"/>
                <a:gd name="adj3" fmla="val 16667"/>
              </a:avLst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A list of all of the objects/files</a:t>
              </a:r>
            </a:p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 aggregated within the resource</a:t>
              </a:r>
            </a:p>
          </p:txBody>
        </p:sp>
        <p:sp>
          <p:nvSpPr>
            <p:cNvPr id="11" name="Rounded Rectangular Callout 10"/>
            <p:cNvSpPr/>
            <p:nvPr/>
          </p:nvSpPr>
          <p:spPr>
            <a:xfrm>
              <a:off x="113528" y="4780422"/>
              <a:ext cx="1291455" cy="1070786"/>
            </a:xfrm>
            <a:prstGeom prst="wedgeRoundRectCallout">
              <a:avLst>
                <a:gd name="adj1" fmla="val 71115"/>
                <a:gd name="adj2" fmla="val -25110"/>
                <a:gd name="adj3" fmla="val 16667"/>
              </a:avLst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An XML document that encodes the description of a Resource and the Aggregation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31790" y="6212800"/>
              <a:ext cx="45723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An profile of the Open Archives Initiative’s Object Reuse and Exchange (OAI-ORE) standard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0596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4643</TotalTime>
  <Words>1034</Words>
  <Application>Microsoft Macintosh PowerPoint</Application>
  <PresentationFormat>Widescreen</PresentationFormat>
  <Paragraphs>182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Courier New</vt:lpstr>
      <vt:lpstr>Wingdings</vt:lpstr>
      <vt:lpstr>Office Theme</vt:lpstr>
      <vt:lpstr>HydroShare for iUTAH: Collaborative Publication, Interoperability, and Reuse of Hydrologic Data and Models for a Large,  Interdisciplinary Water Research Project</vt:lpstr>
      <vt:lpstr>iUTAH: innovative Urban Transitions  and Aridregion HydroSustainability</vt:lpstr>
      <vt:lpstr>- iUTAH Proposal Data Management Plan</vt:lpstr>
      <vt:lpstr>iUTAH Sensor Data Workflow</vt:lpstr>
      <vt:lpstr>iUTAH Investigator Data Workflow</vt:lpstr>
      <vt:lpstr>iUTAH Data Policy</vt:lpstr>
      <vt:lpstr>Original iUTAH Data Repository</vt:lpstr>
      <vt:lpstr>PowerPoint Presentation</vt:lpstr>
      <vt:lpstr>HydroShare “Resources”</vt:lpstr>
      <vt:lpstr>Resource Types in HydroShare</vt:lpstr>
      <vt:lpstr>Resource Sharing in HydroShare</vt:lpstr>
      <vt:lpstr>The Steven Hall Story</vt:lpstr>
      <vt:lpstr>Automated Sensor Data Publication Workflow</vt:lpstr>
      <vt:lpstr>iUTAH Resources in HydroShare</vt:lpstr>
      <vt:lpstr>Collaborative User Groups</vt:lpstr>
      <vt:lpstr>Collaborative Capabilities of HydroShare</vt:lpstr>
      <vt:lpstr>“All of the primary datasets collected as part of this project will be made freely and publicly available…”</vt:lpstr>
      <vt:lpstr>Questions?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Horsburgh</dc:creator>
  <cp:lastModifiedBy>Jeff Horsburgh</cp:lastModifiedBy>
  <cp:revision>149</cp:revision>
  <dcterms:created xsi:type="dcterms:W3CDTF">2016-10-28T15:38:50Z</dcterms:created>
  <dcterms:modified xsi:type="dcterms:W3CDTF">2016-12-14T17:57:47Z</dcterms:modified>
</cp:coreProperties>
</file>